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77"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0" Type="http://schemas.openxmlformats.org/officeDocument/2006/relationships/slide" Target="slides/slide1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oleObject" Target="../embeddings/oleObject3.bin"/><Relationship Id="rId3" Type="http://schemas.openxmlformats.org/officeDocument/2006/relationships/image" Target="../media/image130.emf"/></Relationships>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98CFEDD4-86E4-820C-9A5D-16E788A3AE99}"/>
              </a:ext>
            </a:extLst>
          </p:cNvPr>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Department of Printing</a:t>
            </a:r>
          </a:p>
        </p:txBody>
      </p:sp>
      <p:sp>
        <p:nvSpPr>
          <p:cNvPr id="265218" name="Rectangle 2">
            <a:extLst>
              <a:ext uri="{FF2B5EF4-FFF2-40B4-BE49-F238E27FC236}">
                <a16:creationId xmlns:a16="http://schemas.microsoft.com/office/drawing/2014/main" id="{74A71247-0333-0AAE-DA05-25272CD590E5}"/>
              </a:ext>
            </a:extLst>
          </p:cNvPr>
          <p:cNvSpPr>
            <a:spLocks noChangeArrowheads="1"/>
          </p:cNvSpPr>
          <p:nvPr/>
        </p:nvSpPr>
        <p:spPr bwMode="auto">
          <a:xfrm>
            <a:off x="1981200" y="6443663"/>
            <a:ext cx="1625600" cy="3381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5219" name="Rectangle 3">
            <a:extLst>
              <a:ext uri="{FF2B5EF4-FFF2-40B4-BE49-F238E27FC236}">
                <a16:creationId xmlns:a16="http://schemas.microsoft.com/office/drawing/2014/main" id="{2806609B-6CC6-3D4D-33B4-C76D1F9A1E40}"/>
              </a:ext>
            </a:extLst>
          </p:cNvPr>
          <p:cNvSpPr>
            <a:spLocks noChangeArrowheads="1"/>
          </p:cNvSpPr>
          <p:nvPr/>
        </p:nvSpPr>
        <p:spPr bwMode="auto">
          <a:xfrm>
            <a:off x="1965325" y="4733925"/>
            <a:ext cx="1625600" cy="2540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Arial" panose="020B0604020202020204" pitchFamily="34" charset="0"/>
              </a:rPr>
              <a:t> </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5221" name="Text Box 5">
            <a:extLst>
              <a:ext uri="{FF2B5EF4-FFF2-40B4-BE49-F238E27FC236}">
                <a16:creationId xmlns:a16="http://schemas.microsoft.com/office/drawing/2014/main" id="{B3DCF822-7A01-D8D1-9043-36D488A1E909}"/>
              </a:ext>
            </a:extLst>
          </p:cNvPr>
          <p:cNvSpPr txBox="1">
            <a:spLocks noChangeArrowheads="1"/>
          </p:cNvSpPr>
          <p:nvPr/>
        </p:nvSpPr>
        <p:spPr bwMode="auto">
          <a:xfrm>
            <a:off x="6019800" y="641350"/>
            <a:ext cx="29718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marL="455613" indent="-17303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Analysis:</a:t>
            </a:r>
            <a:endPar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Hours Used/Earned and Sick Leave Hours Used/Earned (those that took sick leave) are both below state figures.</a:t>
            </a: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Average Sick Leave Use Per Capita mirrors the state average except the spike in November and February.</a:t>
            </a: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3300"/>
              </a:buClr>
              <a:buSzTx/>
              <a:buFont typeface="Wingdings" panose="05000000000000000000" pitchFamily="2" charset="2"/>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Action Steps:</a:t>
            </a:r>
            <a:endPar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 an agency, we will continue to work with our management team to monitor leave patterns and, if necessary, start the corrective action process.</a:t>
            </a: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When we monitor average sick leave, we are careful to take into consideration the size of our agency as any extended absence can dramatically affect the average short term. </a:t>
            </a:r>
          </a:p>
        </p:txBody>
      </p:sp>
      <p:graphicFrame>
        <p:nvGraphicFramePr>
          <p:cNvPr id="265222" name="Object 6">
            <a:extLst>
              <a:ext uri="{FF2B5EF4-FFF2-40B4-BE49-F238E27FC236}">
                <a16:creationId xmlns:a16="http://schemas.microsoft.com/office/drawing/2014/main" id="{F8295FF1-1A43-8999-0E62-B98AB400723B}"/>
              </a:ext>
            </a:extLst>
          </p:cNvPr>
          <p:cNvGraphicFramePr>
            <a:graphicFrameLocks noChangeAspect="1"/>
          </p:cNvGraphicFramePr>
          <p:nvPr/>
        </p:nvGraphicFramePr>
        <p:xfrm>
          <a:off x="1905000" y="609600"/>
          <a:ext cx="3987800" cy="3937000"/>
        </p:xfrm>
        <a:graphic>
          <a:graphicData uri="http://schemas.openxmlformats.org/presentationml/2006/ole">
            <mc:AlternateContent xmlns:mc="http://schemas.openxmlformats.org/markup-compatibility/2006">
              <mc:Choice xmlns:v="urn:schemas-microsoft-com:vml" Requires="v">
                <p:oleObj name="Chart" r:id="rId2" imgW="7632050" imgH="7536553" progId="MSGraph.Chart.8">
                  <p:embed followColorScheme="full"/>
                </p:oleObj>
              </mc:Choice>
              <mc:Fallback>
                <p:oleObj name="Chart" r:id="rId2" imgW="7632050" imgH="7536553" progId="MSGraph.Chart.8">
                  <p:embed followColorScheme="full"/>
                  <p:pic>
                    <p:nvPicPr>
                      <p:cNvPr id="265222" name="Object 6">
                        <a:extLst>
                          <a:ext uri="{FF2B5EF4-FFF2-40B4-BE49-F238E27FC236}">
                            <a16:creationId xmlns:a16="http://schemas.microsoft.com/office/drawing/2014/main" id="{F8295FF1-1A43-8999-0E62-B98AB400723B}"/>
                          </a:ext>
                        </a:extLst>
                      </p:cNvPr>
                      <p:cNvPicPr>
                        <a:picLocks noChangeAspect="1" noChangeArrowheads="1"/>
                      </p:cNvPicPr>
                      <p:nvPr/>
                    </p:nvPicPr>
                    <p:blipFill>
                      <a:blip r:embed="rId3"/>
                      <a:srcRect/>
                      <a:stretch>
                        <a:fillRect/>
                      </a:stretch>
                    </p:blipFill>
                    <p:spPr bwMode="auto">
                      <a:xfrm>
                        <a:off x="1905000" y="609600"/>
                        <a:ext cx="3987800" cy="393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61" name="Rectangle 45">
            <a:extLst>
              <a:ext uri="{FF2B5EF4-FFF2-40B4-BE49-F238E27FC236}">
                <a16:creationId xmlns:a16="http://schemas.microsoft.com/office/drawing/2014/main" id="{2CE7914C-475F-0B30-EC97-CCCF5E330A27}"/>
              </a:ext>
            </a:extLst>
          </p:cNvPr>
          <p:cNvSpPr>
            <a:spLocks noChangeArrowheads="1"/>
          </p:cNvSpPr>
          <p:nvPr/>
        </p:nvSpPr>
        <p:spPr bwMode="auto">
          <a:xfrm>
            <a:off x="1905000" y="609600"/>
            <a:ext cx="3962400" cy="3810000"/>
          </a:xfrm>
          <a:prstGeom prst="rect">
            <a:avLst/>
          </a:prstGeom>
          <a:noFill/>
          <a:ln w="28575" algn="ctr">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5262" name="Text Box 46">
            <a:extLst>
              <a:ext uri="{FF2B5EF4-FFF2-40B4-BE49-F238E27FC236}">
                <a16:creationId xmlns:a16="http://schemas.microsoft.com/office/drawing/2014/main" id="{C64870E5-B68A-19BE-7FE2-5C04F9D7DC48}"/>
              </a:ext>
            </a:extLst>
          </p:cNvPr>
          <p:cNvSpPr txBox="1">
            <a:spLocks noChangeArrowheads="1"/>
          </p:cNvSpPr>
          <p:nvPr/>
        </p:nvSpPr>
        <p:spPr bwMode="auto">
          <a:xfrm>
            <a:off x="1790674" y="4495812"/>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Hrs Used / Earned (per capita)</a:t>
            </a:r>
          </a:p>
        </p:txBody>
      </p:sp>
      <p:sp>
        <p:nvSpPr>
          <p:cNvPr id="265263" name="Text Box 47">
            <a:extLst>
              <a:ext uri="{FF2B5EF4-FFF2-40B4-BE49-F238E27FC236}">
                <a16:creationId xmlns:a16="http://schemas.microsoft.com/office/drawing/2014/main" id="{3DEBF9EA-BDD6-C2E5-0666-446F0426B62C}"/>
              </a:ext>
            </a:extLst>
          </p:cNvPr>
          <p:cNvSpPr txBox="1">
            <a:spLocks noChangeArrowheads="1"/>
          </p:cNvSpPr>
          <p:nvPr/>
        </p:nvSpPr>
        <p:spPr bwMode="auto">
          <a:xfrm>
            <a:off x="1803400" y="5372100"/>
            <a:ext cx="3949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Hrs Used / Earned (those who took SL)</a:t>
            </a:r>
          </a:p>
        </p:txBody>
      </p:sp>
      <p:sp>
        <p:nvSpPr>
          <p:cNvPr id="265264" name="Text Box 48">
            <a:extLst>
              <a:ext uri="{FF2B5EF4-FFF2-40B4-BE49-F238E27FC236}">
                <a16:creationId xmlns:a16="http://schemas.microsoft.com/office/drawing/2014/main" id="{3278031F-F2E0-6CF8-9D12-1F67DBBF6153}"/>
              </a:ext>
            </a:extLst>
          </p:cNvPr>
          <p:cNvSpPr txBox="1">
            <a:spLocks noChangeArrowheads="1"/>
          </p:cNvSpPr>
          <p:nvPr/>
        </p:nvSpPr>
        <p:spPr bwMode="auto">
          <a:xfrm>
            <a:off x="1803400" y="6197600"/>
            <a:ext cx="4267200"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time period = July 2006 through June 2007</a:t>
            </a:r>
          </a:p>
        </p:txBody>
      </p:sp>
      <p:sp>
        <p:nvSpPr>
          <p:cNvPr id="265265" name="Text Box 49">
            <a:extLst>
              <a:ext uri="{FF2B5EF4-FFF2-40B4-BE49-F238E27FC236}">
                <a16:creationId xmlns:a16="http://schemas.microsoft.com/office/drawing/2014/main" id="{639BB911-153C-DD7C-95AA-F700ED8CCC56}"/>
              </a:ext>
            </a:extLst>
          </p:cNvPr>
          <p:cNvSpPr txBox="1">
            <a:spLocks noChangeArrowheads="1"/>
          </p:cNvSpPr>
          <p:nvPr/>
        </p:nvSpPr>
        <p:spPr bwMode="auto">
          <a:xfrm>
            <a:off x="1816100" y="6484938"/>
            <a:ext cx="30480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 Statewide data does not include DOL, DOR, L&amp;I, and LCB</a:t>
            </a:r>
          </a:p>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Source:  DOP MI HRM Performance And Accountability </a:t>
            </a:r>
          </a:p>
        </p:txBody>
      </p:sp>
      <p:sp>
        <p:nvSpPr>
          <p:cNvPr id="265266" name="Text Box 50">
            <a:extLst>
              <a:ext uri="{FF2B5EF4-FFF2-40B4-BE49-F238E27FC236}">
                <a16:creationId xmlns:a16="http://schemas.microsoft.com/office/drawing/2014/main" id="{6911E817-F1B6-57B3-49E2-26B40D62C2C4}"/>
              </a:ext>
            </a:extLst>
          </p:cNvPr>
          <p:cNvSpPr txBox="1">
            <a:spLocks noChangeArrowheads="1"/>
          </p:cNvSpPr>
          <p:nvPr/>
        </p:nvSpPr>
        <p:spPr bwMode="auto">
          <a:xfrm>
            <a:off x="1676400" y="228600"/>
            <a:ext cx="73914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Usage</a:t>
            </a:r>
          </a:p>
        </p:txBody>
      </p:sp>
      <p:sp>
        <p:nvSpPr>
          <p:cNvPr id="265267" name="Text Box 51">
            <a:extLst>
              <a:ext uri="{FF2B5EF4-FFF2-40B4-BE49-F238E27FC236}">
                <a16:creationId xmlns:a16="http://schemas.microsoft.com/office/drawing/2014/main" id="{F838E596-C3DE-390A-0DE5-A018444B4BFB}"/>
              </a:ext>
            </a:extLst>
          </p:cNvPr>
          <p:cNvSpPr txBox="1">
            <a:spLocks noChangeArrowheads="1"/>
          </p:cNvSpPr>
          <p:nvPr/>
        </p:nvSpPr>
        <p:spPr bwMode="auto">
          <a:xfrm>
            <a:off x="0" y="0"/>
            <a:ext cx="1676400" cy="6923088"/>
          </a:xfrm>
          <a:prstGeom prst="rect">
            <a:avLst/>
          </a:prstGeom>
          <a:solidFill>
            <a:srgbClr val="0000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a:t>
            </a: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Outcomes:</a:t>
            </a:r>
          </a:p>
          <a:p>
            <a:pPr marL="0" marR="0" lvl="0" indent="0" algn="l" defTabSz="695325" rtl="0" eaLnBrk="1" fontAlgn="base" latinLnBrk="0" hangingPunct="1">
              <a:lnSpc>
                <a:spcPct val="14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Staff know job expectations, how they’re doing, &amp; are supported. Workplace is safe, gives capacity to perform, &amp; fosters productive relations. Employee time and talent is used effectively. Employees are motivated.</a:t>
            </a:r>
          </a:p>
          <a:p>
            <a:pPr marL="0" marR="0" lvl="0" indent="0" algn="l"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
                <a:srgbClr val="FFFFFF"/>
              </a:buClr>
              <a:buSzTx/>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Performance Measures </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Percent employees with current performance expectations</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Employee survey ratings on “productive workplace” questions</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Overtime usage</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Sick leave usage</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Non-disciplinary grievances/appeals filed and disposition (outcomes)</a:t>
            </a:r>
          </a:p>
          <a:p>
            <a:pPr marL="0" marR="0" lvl="0" indent="0" algn="l" defTabSz="695325"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Worker safety </a:t>
            </a: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endPar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aphicFrame>
        <p:nvGraphicFramePr>
          <p:cNvPr id="265455" name="Group 239">
            <a:extLst>
              <a:ext uri="{FF2B5EF4-FFF2-40B4-BE49-F238E27FC236}">
                <a16:creationId xmlns:a16="http://schemas.microsoft.com/office/drawing/2014/main" id="{5C8BF691-7EC9-E665-566B-B46318D35950}"/>
              </a:ext>
            </a:extLst>
          </p:cNvPr>
          <p:cNvGraphicFramePr>
            <a:graphicFrameLocks noGrp="1"/>
          </p:cNvGraphicFramePr>
          <p:nvPr/>
        </p:nvGraphicFramePr>
        <p:xfrm>
          <a:off x="1905000" y="4724400"/>
          <a:ext cx="2895600" cy="548640"/>
        </p:xfrm>
        <a:graphic>
          <a:graphicData uri="http://schemas.openxmlformats.org/drawingml/2006/table">
            <a:tbl>
              <a:tblPr/>
              <a:tblGrid>
                <a:gridCol w="1447800">
                  <a:extLst>
                    <a:ext uri="{9D8B030D-6E8A-4147-A177-3AD203B41FA5}">
                      <a16:colId xmlns:a16="http://schemas.microsoft.com/office/drawing/2014/main" val="1980600817"/>
                    </a:ext>
                  </a:extLst>
                </a:gridCol>
                <a:gridCol w="1447800">
                  <a:extLst>
                    <a:ext uri="{9D8B030D-6E8A-4147-A177-3AD203B41FA5}">
                      <a16:colId xmlns:a16="http://schemas.microsoft.com/office/drawing/2014/main" val="1073152050"/>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(per capita)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of SL Hrs Earned (per capita) - Agency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68740514"/>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5.5 </a:t>
                      </a: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70.1%</a:t>
                      </a:r>
                      <a:endPar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83245668"/>
                  </a:ext>
                </a:extLst>
              </a:tr>
            </a:tbl>
          </a:graphicData>
        </a:graphic>
      </p:graphicFrame>
      <p:graphicFrame>
        <p:nvGraphicFramePr>
          <p:cNvPr id="265446" name="Group 230">
            <a:extLst>
              <a:ext uri="{FF2B5EF4-FFF2-40B4-BE49-F238E27FC236}">
                <a16:creationId xmlns:a16="http://schemas.microsoft.com/office/drawing/2014/main" id="{B98AA9D3-EFC1-6F7B-A514-A11798B00474}"/>
              </a:ext>
            </a:extLst>
          </p:cNvPr>
          <p:cNvGraphicFramePr>
            <a:graphicFrameLocks noGrp="1"/>
          </p:cNvGraphicFramePr>
          <p:nvPr/>
        </p:nvGraphicFramePr>
        <p:xfrm rot="21139687">
          <a:off x="4787900" y="4724400"/>
          <a:ext cx="2908300" cy="548640"/>
        </p:xfrm>
        <a:graphic>
          <a:graphicData uri="http://schemas.openxmlformats.org/drawingml/2006/table">
            <a:tbl>
              <a:tblPr/>
              <a:tblGrid>
                <a:gridCol w="1500188">
                  <a:extLst>
                    <a:ext uri="{9D8B030D-6E8A-4147-A177-3AD203B41FA5}">
                      <a16:colId xmlns:a16="http://schemas.microsoft.com/office/drawing/2014/main" val="1868214650"/>
                    </a:ext>
                  </a:extLst>
                </a:gridCol>
                <a:gridCol w="1408112">
                  <a:extLst>
                    <a:ext uri="{9D8B030D-6E8A-4147-A177-3AD203B41FA5}">
                      <a16:colId xmlns:a16="http://schemas.microsoft.com/office/drawing/2014/main" val="2101138642"/>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(per capita) – Statewide*</a:t>
                      </a:r>
                    </a:p>
                  </a:txBody>
                  <a:tcPr horzOverflow="overflow">
                    <a:lnL w="12700" cap="flat" cmpd="sng" algn="ctr">
                      <a:solidFill>
                        <a:schemeClr val="accent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of SL Hrs Earned (per capita) – Statewide*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120225643"/>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6.4 Hrs</a:t>
                      </a:r>
                    </a:p>
                  </a:txBody>
                  <a:tcPr horzOverflow="overflow">
                    <a:lnL w="12700" cap="flat" cmpd="sng" algn="ctr">
                      <a:solidFill>
                        <a:schemeClr val="accent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82.5%</a:t>
                      </a:r>
                    </a:p>
                  </a:txBody>
                  <a:tcPr horzOverflow="overflow">
                    <a:lnL w="12700" cap="flat" cmpd="sng" algn="ctr">
                      <a:solidFill>
                        <a:srgbClr val="000066"/>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45798647"/>
                  </a:ext>
                </a:extLst>
              </a:tr>
            </a:tbl>
          </a:graphicData>
        </a:graphic>
      </p:graphicFrame>
      <p:graphicFrame>
        <p:nvGraphicFramePr>
          <p:cNvPr id="265475" name="Group 259">
            <a:extLst>
              <a:ext uri="{FF2B5EF4-FFF2-40B4-BE49-F238E27FC236}">
                <a16:creationId xmlns:a16="http://schemas.microsoft.com/office/drawing/2014/main" id="{A4CA4501-11C2-FF31-C07C-9BBDD3DCA4CE}"/>
              </a:ext>
            </a:extLst>
          </p:cNvPr>
          <p:cNvGraphicFramePr>
            <a:graphicFrameLocks noGrp="1"/>
          </p:cNvGraphicFramePr>
          <p:nvPr/>
        </p:nvGraphicFramePr>
        <p:xfrm>
          <a:off x="1905000" y="5588000"/>
          <a:ext cx="2895600" cy="548640"/>
        </p:xfrm>
        <a:graphic>
          <a:graphicData uri="http://schemas.openxmlformats.org/drawingml/2006/table">
            <a:tbl>
              <a:tblPr/>
              <a:tblGrid>
                <a:gridCol w="1447800">
                  <a:extLst>
                    <a:ext uri="{9D8B030D-6E8A-4147-A177-3AD203B41FA5}">
                      <a16:colId xmlns:a16="http://schemas.microsoft.com/office/drawing/2014/main" val="616349559"/>
                    </a:ext>
                  </a:extLst>
                </a:gridCol>
                <a:gridCol w="1447800">
                  <a:extLst>
                    <a:ext uri="{9D8B030D-6E8A-4147-A177-3AD203B41FA5}">
                      <a16:colId xmlns:a16="http://schemas.microsoft.com/office/drawing/2014/main" val="2698279641"/>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(those who took SL)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SL Hrs Earned (those who took SL)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53514946"/>
                  </a:ext>
                </a:extLst>
              </a:tr>
              <a:tr h="198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9.8 </a:t>
                      </a: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122.4%</a:t>
                      </a:r>
                      <a:endPar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84367186"/>
                  </a:ext>
                </a:extLst>
              </a:tr>
            </a:tbl>
          </a:graphicData>
        </a:graphic>
      </p:graphicFrame>
      <p:graphicFrame>
        <p:nvGraphicFramePr>
          <p:cNvPr id="265476" name="Group 260">
            <a:extLst>
              <a:ext uri="{FF2B5EF4-FFF2-40B4-BE49-F238E27FC236}">
                <a16:creationId xmlns:a16="http://schemas.microsoft.com/office/drawing/2014/main" id="{24ABE7A1-BF0D-F955-14C5-61A4231D66AE}"/>
              </a:ext>
            </a:extLst>
          </p:cNvPr>
          <p:cNvGraphicFramePr>
            <a:graphicFrameLocks noGrp="1"/>
          </p:cNvGraphicFramePr>
          <p:nvPr/>
        </p:nvGraphicFramePr>
        <p:xfrm>
          <a:off x="4787900" y="5588000"/>
          <a:ext cx="2908300" cy="548640"/>
        </p:xfrm>
        <a:graphic>
          <a:graphicData uri="http://schemas.openxmlformats.org/drawingml/2006/table">
            <a:tbl>
              <a:tblPr/>
              <a:tblGrid>
                <a:gridCol w="1495425">
                  <a:extLst>
                    <a:ext uri="{9D8B030D-6E8A-4147-A177-3AD203B41FA5}">
                      <a16:colId xmlns:a16="http://schemas.microsoft.com/office/drawing/2014/main" val="2357949162"/>
                    </a:ext>
                  </a:extLst>
                </a:gridCol>
                <a:gridCol w="1412875">
                  <a:extLst>
                    <a:ext uri="{9D8B030D-6E8A-4147-A177-3AD203B41FA5}">
                      <a16:colId xmlns:a16="http://schemas.microsoft.com/office/drawing/2014/main" val="4084348188"/>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(those who took SL) – Statewide*</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SL Hrs Earned (those who took SL) – Statewide*</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511663434"/>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11.9 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148.4%</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120255570"/>
                  </a:ext>
                </a:extLst>
              </a:tr>
            </a:tbl>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